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4" r:id="rId3"/>
    <p:sldMasterId id="2147483660" r:id="rId4"/>
    <p:sldMasterId id="2147483666" r:id="rId5"/>
  </p:sldMasterIdLst>
  <p:notesMasterIdLst>
    <p:notesMasterId r:id="rId26"/>
  </p:notesMasterIdLst>
  <p:sldIdLst>
    <p:sldId id="266" r:id="rId6"/>
    <p:sldId id="257" r:id="rId7"/>
    <p:sldId id="258" r:id="rId8"/>
    <p:sldId id="274" r:id="rId9"/>
    <p:sldId id="283" r:id="rId10"/>
    <p:sldId id="282" r:id="rId11"/>
    <p:sldId id="292" r:id="rId12"/>
    <p:sldId id="284" r:id="rId13"/>
    <p:sldId id="285" r:id="rId14"/>
    <p:sldId id="275" r:id="rId15"/>
    <p:sldId id="286" r:id="rId16"/>
    <p:sldId id="278" r:id="rId17"/>
    <p:sldId id="287" r:id="rId18"/>
    <p:sldId id="288" r:id="rId19"/>
    <p:sldId id="289" r:id="rId20"/>
    <p:sldId id="290" r:id="rId21"/>
    <p:sldId id="291" r:id="rId22"/>
    <p:sldId id="304" r:id="rId23"/>
    <p:sldId id="305" r:id="rId24"/>
    <p:sldId id="269" r:id="rId25"/>
  </p:sldIdLst>
  <p:sldSz cx="12192000" cy="6858000"/>
  <p:notesSz cx="6858000" cy="9144000"/>
  <p:embeddedFontLst>
    <p:embeddedFont>
      <p:font typeface="SamsungOne 800C" panose="020B0906030303020204" charset="0"/>
      <p:bold r:id="rId30"/>
    </p:embeddedFont>
    <p:embeddedFont>
      <p:font typeface="SamsungOne 450C" panose="020B0506030303020204" charset="0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-13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Причины создания новой системы жеребьевки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838200" y="1183640"/>
            <a:ext cx="1051496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ru-RU" altLang="en-US" sz="2800"/>
              <a:t>Попытка  доработать Швейцарскую систему жеребьевки:</a:t>
            </a:r>
            <a:endParaRPr lang="ru-RU" altLang="en-US" sz="2800"/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ru-RU" altLang="en-US" sz="2800"/>
              <a:t>Исправить несправедливость распределения игроков</a:t>
            </a:r>
            <a:endParaRPr lang="ru-RU" altLang="en-US" sz="2800"/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ru-RU" altLang="en-US" sz="2800"/>
              <a:t>Избавиться от договорных ничьих</a:t>
            </a:r>
            <a:endParaRPr lang="ru-RU" altLang="en-US" sz="2800"/>
          </a:p>
          <a:p>
            <a:pPr marL="342900" lvl="0" indent="-342900">
              <a:buFont typeface="Wingdings" panose="05000000000000000000" charset="0"/>
              <a:buAutoNum type="arabicPeriod"/>
            </a:pPr>
            <a:r>
              <a:rPr lang="ru-RU" altLang="en-US" sz="2800"/>
              <a:t>Сделать аналог для программы </a:t>
            </a:r>
            <a:r>
              <a:rPr lang="en-US" altLang="en-US" sz="2800"/>
              <a:t>Swees-Manager</a:t>
            </a:r>
            <a:endParaRPr lang="en-US" altLang="en-US" sz="2800"/>
          </a:p>
          <a:p>
            <a:pPr marL="342900" lvl="0" indent="-342900">
              <a:buFont typeface="Wingdings" panose="05000000000000000000" charset="0"/>
              <a:buAutoNum type="arabicPeriod"/>
            </a:pPr>
            <a:r>
              <a:rPr lang="ru-RU" altLang="en-US" sz="2800"/>
              <a:t>Отработать полученные на курсе навыки программирования на языке </a:t>
            </a:r>
            <a:r>
              <a:rPr lang="en-US" altLang="en-US" sz="2800"/>
              <a:t>Java.</a:t>
            </a:r>
            <a:endParaRPr lang="ru-RU" altLang="en-US" sz="2800"/>
          </a:p>
          <a:p>
            <a:pPr marL="342900" indent="-342900">
              <a:buFont typeface="Wingdings" panose="05000000000000000000" charset="0"/>
              <a:buChar char="§"/>
            </a:pPr>
            <a:endParaRPr lang="ru-RU" altLang="en-US" sz="2800"/>
          </a:p>
        </p:txBody>
      </p:sp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Новой системы жеребьевки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838200" y="1183640"/>
            <a:ext cx="1051560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AutoNum type="arabicPeriod"/>
            </a:pPr>
            <a:r>
              <a:rPr lang="ru-RU" altLang="en-US" sz="2800">
                <a:sym typeface="+mn-ea"/>
              </a:rPr>
              <a:t>Игроки теперь распределяются по парам</a:t>
            </a:r>
            <a:endParaRPr lang="ru-RU" altLang="en-US" sz="2800"/>
          </a:p>
          <a:p>
            <a:pPr marL="342900" indent="-342900">
              <a:buAutoNum type="arabicPeriod"/>
            </a:pPr>
            <a:r>
              <a:rPr lang="ru-RU" altLang="en-US" sz="2800">
                <a:sym typeface="+mn-ea"/>
              </a:rPr>
              <a:t>Соперники не могут повторяться</a:t>
            </a:r>
            <a:endParaRPr lang="ru-RU" altLang="en-US" sz="2800"/>
          </a:p>
          <a:p>
            <a:pPr marL="342900" indent="-342900">
              <a:buAutoNum type="arabicPeriod"/>
            </a:pPr>
            <a:r>
              <a:rPr lang="ru-RU" altLang="en-US" sz="2800">
                <a:sym typeface="+mn-ea"/>
              </a:rPr>
              <a:t>В качестве второстепенных факторов оценивания в первую очередь идёт оценивание по рейтингу</a:t>
            </a:r>
            <a:endParaRPr lang="ru-RU" altLang="en-US" sz="2800">
              <a:sym typeface="+mn-e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Создание базы данных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955165" y="3354705"/>
            <a:ext cx="2204085" cy="1042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id</a:t>
            </a:r>
            <a:endParaRPr lang="en-US" altLang="ru-RU"/>
          </a:p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date</a:t>
            </a:r>
            <a:endParaRPr lang="en-US" altLang="ru-RU"/>
          </a:p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Tour</a:t>
            </a:r>
            <a:endParaRPr lang="en-US" alt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955165" y="3011805"/>
            <a:ext cx="2223770" cy="342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/>
              <a:t>ChessTours</a:t>
            </a:r>
            <a:endParaRPr lang="en-US" alt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698490" y="2271395"/>
            <a:ext cx="2194560" cy="21259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id</a:t>
            </a:r>
            <a:endParaRPr lang="en-US" altLang="ru-RU"/>
          </a:p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name</a:t>
            </a:r>
            <a:endParaRPr lang="en-US" altLang="ru-RU"/>
          </a:p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surname</a:t>
            </a:r>
            <a:endParaRPr lang="en-US" altLang="ru-RU"/>
          </a:p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rating</a:t>
            </a:r>
            <a:endParaRPr lang="en-US" altLang="ru-RU"/>
          </a:p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id_tour</a:t>
            </a:r>
            <a:endParaRPr lang="en-US" altLang="ru-RU"/>
          </a:p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points</a:t>
            </a:r>
            <a:endParaRPr lang="en-US" altLang="ru-RU"/>
          </a:p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opponents</a:t>
            </a:r>
            <a:endParaRPr lang="en-US" alt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5698490" y="1928495"/>
            <a:ext cx="2194560" cy="342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/>
              <a:t>TourPlayers</a:t>
            </a:r>
            <a:endParaRPr lang="en-US" altLang="ru-RU"/>
          </a:p>
        </p:txBody>
      </p:sp>
      <p:cxnSp>
        <p:nvCxnSpPr>
          <p:cNvPr id="10" name="Прямое соединение 9"/>
          <p:cNvCxnSpPr/>
          <p:nvPr/>
        </p:nvCxnSpPr>
        <p:spPr>
          <a:xfrm flipH="1">
            <a:off x="4123055" y="3585210"/>
            <a:ext cx="1557655" cy="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Текстовое поле 10"/>
          <p:cNvSpPr txBox="1"/>
          <p:nvPr/>
        </p:nvSpPr>
        <p:spPr>
          <a:xfrm>
            <a:off x="5333365" y="3309620"/>
            <a:ext cx="3473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20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1</a:t>
            </a:r>
            <a:endParaRPr lang="ru-RU" altLang="en-US" sz="120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4178935" y="3309620"/>
            <a:ext cx="4368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20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∞</a:t>
            </a:r>
            <a:endParaRPr lang="ru-RU" altLang="en-US" sz="120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Взаимодействие с базой данных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33500"/>
            <a:ext cx="6381750" cy="419100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8609965" y="1568450"/>
            <a:ext cx="27438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000"/>
              <a:t>Взаимодействие с БД осуществляется через </a:t>
            </a:r>
            <a:r>
              <a:rPr lang="en-US" altLang="en-US" sz="2000"/>
              <a:t>AsyncTask</a:t>
            </a:r>
            <a:endParaRPr lang="en-US" altLang="en-US" sz="2000"/>
          </a:p>
        </p:txBody>
      </p:sp>
    </p:spTree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Главный экран(1 активность)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3885" y="942975"/>
            <a:ext cx="2643505" cy="537908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2975"/>
            <a:ext cx="2670810" cy="537908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630" y="942975"/>
            <a:ext cx="2607310" cy="537908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Экран турнира (2 активность)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1056005"/>
            <a:ext cx="2752725" cy="530034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056640"/>
            <a:ext cx="2743200" cy="529971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056005"/>
            <a:ext cx="2743200" cy="530034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Экран жеребьевки (3 активность)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056005"/>
            <a:ext cx="2762250" cy="530034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555" y="1055370"/>
            <a:ext cx="2586990" cy="530098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650" y="1055370"/>
            <a:ext cx="2724150" cy="53009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Трудности(</a:t>
            </a:r>
            <a:r>
              <a:rPr lang="en-US" altLang="en-US"/>
              <a:t>Calendar</a:t>
            </a:r>
            <a:r>
              <a:rPr lang="ru-RU" altLang="en-US"/>
              <a:t>)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8370" y="1056005"/>
            <a:ext cx="9077325" cy="170497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85" y="3429000"/>
            <a:ext cx="4210050" cy="13144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Итоги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101090" y="1259205"/>
            <a:ext cx="899414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>
              <a:buAutoNum type="arabicPeriod"/>
            </a:pPr>
            <a:r>
              <a:rPr lang="ru-RU" altLang="en-US" sz="2800"/>
              <a:t>Была создана новая система шахматной жеребьевки и программа к ней</a:t>
            </a:r>
            <a:endParaRPr lang="ru-RU" altLang="en-US" sz="2800"/>
          </a:p>
          <a:p>
            <a:pPr marL="514350" indent="-514350">
              <a:buAutoNum type="arabicPeriod"/>
            </a:pPr>
            <a:r>
              <a:rPr lang="ru-RU" altLang="en-US" sz="2800"/>
              <a:t>Был изучен новый язык программирования </a:t>
            </a:r>
            <a:r>
              <a:rPr lang="en-US" altLang="en-US" sz="2800"/>
              <a:t>Java</a:t>
            </a:r>
            <a:endParaRPr lang="en-US" altLang="en-US" sz="2800"/>
          </a:p>
          <a:p>
            <a:pPr marL="514350" indent="-514350">
              <a:buAutoNum type="arabicPeriod"/>
            </a:pPr>
            <a:r>
              <a:rPr lang="ru-RU" altLang="en-US" sz="2800"/>
              <a:t>Было изучено создание </a:t>
            </a:r>
            <a:r>
              <a:rPr lang="en-US" altLang="en-US" sz="2800"/>
              <a:t>XML- </a:t>
            </a:r>
            <a:r>
              <a:rPr lang="ru-RU" altLang="en-US" sz="2800"/>
              <a:t>разметки</a:t>
            </a:r>
            <a:endParaRPr lang="ru-RU" altLang="en-US" sz="2800"/>
          </a:p>
          <a:p>
            <a:pPr marL="514350" indent="-514350">
              <a:buAutoNum type="arabicPeriod"/>
            </a:pPr>
            <a:r>
              <a:rPr lang="ru-RU" altLang="en-US" sz="2800"/>
              <a:t>Было изучено ООП в </a:t>
            </a:r>
            <a:r>
              <a:rPr lang="en-US" altLang="en-US" sz="2800"/>
              <a:t>Java</a:t>
            </a:r>
            <a:endParaRPr lang="en-US" altLang="en-US" sz="2800"/>
          </a:p>
        </p:txBody>
      </p:sp>
    </p:spTree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Будущее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901700" y="1142365"/>
            <a:ext cx="919353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>
              <a:buAutoNum type="arabicPeriod"/>
            </a:pPr>
            <a:r>
              <a:rPr lang="ru-RU" altLang="en-US" sz="2800"/>
              <a:t>Добавление небольших улучшений в программу</a:t>
            </a:r>
            <a:endParaRPr lang="ru-RU" altLang="en-US" sz="2800"/>
          </a:p>
          <a:p>
            <a:pPr marL="514350" indent="-514350">
              <a:buAutoNum type="arabicPeriod"/>
            </a:pPr>
            <a:r>
              <a:rPr lang="ru-RU" altLang="en-US" sz="2800"/>
              <a:t>Добавление новых систем жеребьевки</a:t>
            </a:r>
            <a:endParaRPr lang="ru-RU" altLang="en-US" sz="2800"/>
          </a:p>
          <a:p>
            <a:pPr marL="514350" indent="-514350">
              <a:buAutoNum type="arabicPeriod"/>
            </a:pPr>
            <a:r>
              <a:rPr lang="ru-RU" altLang="en-US" sz="2800"/>
              <a:t>Улучшение пользовательского интерфейса</a:t>
            </a:r>
            <a:endParaRPr lang="ru-RU" altLang="en-US" sz="2800"/>
          </a:p>
          <a:p>
            <a:pPr marL="514350" indent="-514350">
              <a:buAutoNum type="arabicPeriod"/>
            </a:pPr>
            <a:r>
              <a:rPr lang="ru-RU" altLang="en-US" sz="2800"/>
              <a:t>Дальнейшее развитие программы</a:t>
            </a:r>
            <a:endParaRPr lang="ru-RU" altLang="en-US" sz="2800"/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Нестандартная шахматная жеребьевка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160"/>
            <a:ext cx="9144000" cy="1092835"/>
          </a:xfrm>
        </p:spPr>
        <p:txBody>
          <a:bodyPr>
            <a:normAutofit fontScale="90000" lnSpcReduction="20000"/>
          </a:bodyPr>
          <a:lstStyle/>
          <a:p>
            <a:pPr algn="r"/>
            <a:r>
              <a:rPr lang="ru-RU" sz="1400" dirty="0"/>
              <a:t>Работу выполнил:</a:t>
            </a:r>
            <a:endParaRPr lang="ru-RU" sz="1400" dirty="0"/>
          </a:p>
          <a:p>
            <a:pPr algn="r"/>
            <a:r>
              <a:rPr lang="ru-RU" sz="1400" dirty="0"/>
              <a:t>Никитин Даниил Борисович</a:t>
            </a:r>
            <a:endParaRPr lang="ru-RU" sz="1400" dirty="0"/>
          </a:p>
          <a:p>
            <a:pPr algn="r"/>
            <a:r>
              <a:rPr lang="ru-RU" sz="1400" dirty="0"/>
              <a:t>Руководитель проекта:</a:t>
            </a:r>
            <a:endParaRPr lang="ru-RU" sz="1400" dirty="0"/>
          </a:p>
          <a:p>
            <a:pPr algn="r"/>
            <a:r>
              <a:rPr lang="ru-RU" sz="1400" dirty="0"/>
              <a:t>Нужных Алексей Васильевич</a:t>
            </a:r>
            <a:endParaRPr lang="ru-RU" sz="14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dirty="0"/>
              <a:t>Swees-Manager</a:t>
            </a:r>
            <a:endParaRPr lang="en-US" altLang="ru-RU" dirty="0"/>
          </a:p>
        </p:txBody>
      </p:sp>
      <p:grpSp>
        <p:nvGrpSpPr>
          <p:cNvPr id="21" name="Группа 20"/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100" name="Изображение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059045" y="3088640"/>
            <a:ext cx="5036820" cy="3632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Изображение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956310"/>
            <a:ext cx="3868420" cy="1826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5059045" y="1056005"/>
            <a:ext cx="4064000" cy="713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altLang="en-US"/>
              <a:t>Швейцарская система была впервые применена в Цюрихе в 1895 году</a:t>
            </a:r>
            <a:endParaRPr lang="ru-RU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842645" y="3498215"/>
            <a:ext cx="3860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/>
              <a:t>Сама программа </a:t>
            </a:r>
            <a:r>
              <a:rPr lang="en-US" altLang="en-US"/>
              <a:t>Swees-Manager</a:t>
            </a:r>
            <a:r>
              <a:rPr lang="ru-RU" altLang="en-US"/>
              <a:t> была создана в 2000-х</a:t>
            </a:r>
            <a:endParaRPr lang="ru-RU" altLang="en-US"/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Швейцарская система жеребьевки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103" name="Изображение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838200" y="1056005"/>
            <a:ext cx="5257165" cy="23729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838200" y="389001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en-US" b="1"/>
              <a:t>Основной принцип</a:t>
            </a:r>
            <a:r>
              <a:rPr lang="ru-RU" altLang="en-US"/>
              <a:t> – пары соперников выбираются жеребьевкой из тех участников, кто имеет на данный момент одинаковое количество очков.</a:t>
            </a:r>
            <a:endParaRPr lang="ru-RU" altLang="en-US"/>
          </a:p>
        </p:txBody>
      </p: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1 ТУР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6965" y="2096135"/>
            <a:ext cx="7417435" cy="266573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2 ТУР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9370" y="2193925"/>
            <a:ext cx="7033895" cy="247078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Итог тура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6025" y="1582420"/>
            <a:ext cx="7220585" cy="32702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Минусы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838200" y="1675765"/>
            <a:ext cx="1051623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ru-RU" altLang="en-US" sz="2800">
                <a:sym typeface="+mn-ea"/>
              </a:rPr>
              <a:t>У игроков из 2 половины меньше шансов занять высокое место в турнире</a:t>
            </a:r>
            <a:endParaRPr lang="ru-RU" altLang="en-US" sz="28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ru-RU" altLang="en-US" sz="2800">
                <a:sym typeface="+mn-ea"/>
              </a:rPr>
              <a:t>Игрокам из 1 половины выгодно делать договорные ничьи.</a:t>
            </a:r>
            <a:endParaRPr lang="ru-RU" altLang="en-US" sz="28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ru-RU" altLang="en-US" sz="2800">
                <a:sym typeface="+mn-ea"/>
              </a:rPr>
              <a:t>При равенстве очков применяются не всегда применяются объективные второстепенные показатели.</a:t>
            </a:r>
            <a:endParaRPr lang="ru-RU" altLang="en-US" sz="2800">
              <a:sym typeface="+mn-e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Плюсы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838200" y="1614170"/>
            <a:ext cx="1051560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ru-RU" altLang="en-US" sz="2800">
                <a:sym typeface="+mn-ea"/>
              </a:rPr>
              <a:t>Соблюдается чередование цвета.</a:t>
            </a:r>
            <a:endParaRPr lang="ru-RU" altLang="en-US" sz="28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ru-RU" altLang="en-US" sz="2800">
                <a:sym typeface="+mn-ea"/>
              </a:rPr>
              <a:t>Все спортсмены играют заданное колличеситво партий.</a:t>
            </a:r>
            <a:endParaRPr lang="ru-RU" altLang="en-US" sz="28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ru-RU" altLang="en-US" sz="2800">
                <a:sym typeface="+mn-ea"/>
              </a:rPr>
              <a:t>В турнире может принимать большое колличество спортсменов</a:t>
            </a:r>
            <a:endParaRPr lang="ru-RU" altLang="en-US" sz="28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ru-RU" altLang="en-US" sz="2800">
                <a:sym typeface="+mn-ea"/>
              </a:rPr>
              <a:t>Два спортсмена играют друг с другом не более 1 раза</a:t>
            </a:r>
            <a:endParaRPr lang="ru-RU" altLang="en-US" sz="2800">
              <a:sym typeface="+mn-ea"/>
            </a:endParaRPr>
          </a:p>
        </p:txBody>
      </p:sp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1941</Words>
  <Application>WPS Presentation</Application>
  <PresentationFormat>Произвольный</PresentationFormat>
  <Paragraphs>175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SimSun</vt:lpstr>
      <vt:lpstr>Wingdings</vt:lpstr>
      <vt:lpstr>Wingdings</vt:lpstr>
      <vt:lpstr>Microsoft YaHei</vt:lpstr>
      <vt:lpstr>Arial Unicode MS</vt:lpstr>
      <vt:lpstr>SamsungOne 800C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PowerPoint 演示文稿</vt:lpstr>
      <vt:lpstr>Нестандартная шахматная жеребьевка</vt:lpstr>
      <vt:lpstr>Swees-Manager</vt:lpstr>
      <vt:lpstr>Швейцарская система жеребьевки</vt:lpstr>
      <vt:lpstr>1 ТУР</vt:lpstr>
      <vt:lpstr>2 ТУР</vt:lpstr>
      <vt:lpstr>Итог тура</vt:lpstr>
      <vt:lpstr>Минусы</vt:lpstr>
      <vt:lpstr>Плюсы</vt:lpstr>
      <vt:lpstr>Причины создания новой системы жеребьевки</vt:lpstr>
      <vt:lpstr>Новой системы жеребьевки</vt:lpstr>
      <vt:lpstr>Создание базы данных</vt:lpstr>
      <vt:lpstr>Взаимодействие с базой данных</vt:lpstr>
      <vt:lpstr>Главный экран(1 активность)</vt:lpstr>
      <vt:lpstr>Экран турнира (2 активность)</vt:lpstr>
      <vt:lpstr>Экран жеребьевки (3 активность)</vt:lpstr>
      <vt:lpstr>Трудности(Calendar)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ДАНИИЛ НИКИТИН</cp:lastModifiedBy>
  <cp:revision>35</cp:revision>
  <dcterms:created xsi:type="dcterms:W3CDTF">2020-05-25T08:37:00Z</dcterms:created>
  <dcterms:modified xsi:type="dcterms:W3CDTF">2024-05-29T13:41:20Z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  <property fmtid="{D5CDD505-2E9C-101B-9397-08002B2CF9AE}" pid="4" name="ICV">
    <vt:lpwstr>60CA166AA5484DB391AC99A2C544285D_13</vt:lpwstr>
  </property>
  <property fmtid="{D5CDD505-2E9C-101B-9397-08002B2CF9AE}" pid="5" name="KSOProductBuildVer">
    <vt:lpwstr>1049-12.2.0.16909</vt:lpwstr>
  </property>
</Properties>
</file>